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8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0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3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3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16C83-2EE0-4A72-BE60-5D2B4D5B7C7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D3FE-2FBE-4EB0-8313-F5A924C0A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2224" y="1453896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Проблемные аспекты регулирования новых медицинских технологий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2864" y="4480560"/>
            <a:ext cx="4498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ервый заместитель руководителя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Курчатовского комплекса НБИКС-</a:t>
            </a:r>
            <a:r>
              <a:rPr lang="ru-RU" dirty="0" err="1" smtClean="0">
                <a:latin typeface="Century Gothic" panose="020B0502020202020204" pitchFamily="34" charset="0"/>
              </a:rPr>
              <a:t>пт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r"/>
            <a:r>
              <a:rPr lang="ru-RU" dirty="0"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о научной работе</a:t>
            </a:r>
          </a:p>
          <a:p>
            <a:pPr algn="r"/>
            <a:endParaRPr lang="ru-RU" dirty="0" smtClean="0">
              <a:latin typeface="Century Gothic" panose="020B0502020202020204" pitchFamily="34" charset="0"/>
            </a:endParaRP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к.м.н. Еремин И.И.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/>
        </p:nvSpPr>
        <p:spPr>
          <a:xfrm>
            <a:off x="246479" y="331596"/>
            <a:ext cx="9279357" cy="592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4F8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США: 351 медицинская услуга в 570 клиниках</a:t>
            </a:r>
            <a:endParaRPr lang="ru-RU" sz="2800" dirty="0">
              <a:solidFill>
                <a:srgbClr val="004F8A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621" y="1043620"/>
            <a:ext cx="9014116" cy="51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1522" y="6271380"/>
            <a:ext cx="81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Georgia" pitchFamily="18" charset="0"/>
              </a:rPr>
              <a:t>Turner and </a:t>
            </a:r>
            <a:r>
              <a:rPr lang="en-US" sz="1100" dirty="0" err="1" smtClean="0">
                <a:latin typeface="Georgia" pitchFamily="18" charset="0"/>
              </a:rPr>
              <a:t>Knoepfler</a:t>
            </a:r>
            <a:r>
              <a:rPr lang="en-US" sz="1100" dirty="0" smtClean="0">
                <a:latin typeface="Georgia" pitchFamily="18" charset="0"/>
              </a:rPr>
              <a:t>, Selling Stem Cells in the USA: Assessing the Direct-to-Consumer Industry, </a:t>
            </a:r>
          </a:p>
          <a:p>
            <a:pPr algn="r"/>
            <a:r>
              <a:rPr lang="en-US" sz="1100" dirty="0" smtClean="0">
                <a:latin typeface="Georgia" pitchFamily="18" charset="0"/>
              </a:rPr>
              <a:t>Cell Stem Cell (2016), http://dx.doi.org/10.1016/j.stem.2016.06.007</a:t>
            </a:r>
            <a:endParaRPr lang="ru-RU" sz="11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837" y="3094893"/>
            <a:ext cx="114048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Биомедицинский клеточный продукт </a:t>
            </a:r>
            <a:r>
              <a:rPr lang="ru-RU" sz="1600" dirty="0" smtClean="0">
                <a:latin typeface="Century Gothic" panose="020B0502020202020204" pitchFamily="34" charset="0"/>
              </a:rPr>
              <a:t>- комплекс, состоящий из клеточной линии (клеточных линий) и вспомогательных веществ либо из клеточной линии (клеточных линий) и вспомогательных веществ в сочетании с прошедшими государственную регистрацию лекарственными препаратами для медицинского применения (далее - лекарственные препараты) и (или) медицинскими изделиями.</a:t>
            </a: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Клеточная линия</a:t>
            </a:r>
            <a:r>
              <a:rPr lang="ru-RU" sz="1600" dirty="0" smtClean="0">
                <a:latin typeface="Century Gothic" panose="020B0502020202020204" pitchFamily="34" charset="0"/>
              </a:rPr>
              <a:t> - стандартизованная популяция клеток одного типа с воспроизводимым клеточным составом, полученная путем изъятия из организма человека биологического материала с последующим культивированием клеток вне организма человека.</a:t>
            </a: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latin typeface="Century Gothic" panose="020B0502020202020204" pitchFamily="34" charset="0"/>
              </a:rPr>
              <a:t>Биомедицинский клеточный продукт: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1400" dirty="0" err="1" smtClean="0">
                <a:latin typeface="Century Gothic" panose="020B0502020202020204" pitchFamily="34" charset="0"/>
              </a:rPr>
              <a:t>Аутологичный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err="1" smtClean="0">
                <a:latin typeface="Century Gothic" panose="020B0502020202020204" pitchFamily="34" charset="0"/>
              </a:rPr>
              <a:t>Аллогенный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1400" dirty="0" smtClean="0">
                <a:latin typeface="Century Gothic" panose="020B0502020202020204" pitchFamily="34" charset="0"/>
              </a:rPr>
              <a:t>Комбинированный</a:t>
            </a:r>
          </a:p>
          <a:p>
            <a:pPr algn="just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37" y="1649279"/>
            <a:ext cx="1132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ФЗ-180 от 23 июня 2016г. 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«О биомедицинских клеточных продуктах»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499" y="449888"/>
            <a:ext cx="1177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Российское правовое поле регенеративной медицины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5546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Виды клеточных продуктов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998" y="1617785"/>
            <a:ext cx="10852220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Культивированные – получаемые в производственных условиях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Минимально манипулированные – получаемые «у постели больного»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Генетически модифицированные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998" y="4009292"/>
            <a:ext cx="10852220" cy="12861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Отсутствие классификации</a:t>
            </a:r>
            <a:endParaRPr 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1" y="409694"/>
            <a:ext cx="11394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Медицинская помощь с использованием инновационных клеточных продуктов в ЕС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1600200"/>
            <a:ext cx="11164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	В Европейском Союзе существует нормативно-правовая база регулирующая т.н. «госпитальное производство». Статья 28 (2) </a:t>
            </a:r>
            <a:r>
              <a:rPr lang="ru-RU" dirty="0" err="1" smtClean="0">
                <a:latin typeface="Century Gothic" panose="020B0502020202020204" pitchFamily="34" charset="0"/>
              </a:rPr>
              <a:t>Advanced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Therapy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Medicinal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Products</a:t>
            </a:r>
            <a:r>
              <a:rPr lang="ru-RU" dirty="0" smtClean="0">
                <a:latin typeface="Century Gothic" panose="020B0502020202020204" pitchFamily="34" charset="0"/>
              </a:rPr>
              <a:t> (ATMP) </a:t>
            </a:r>
            <a:r>
              <a:rPr lang="ru-RU" dirty="0" err="1" smtClean="0">
                <a:latin typeface="Century Gothic" panose="020B0502020202020204" pitchFamily="34" charset="0"/>
              </a:rPr>
              <a:t>Regulation</a:t>
            </a:r>
            <a:r>
              <a:rPr lang="ru-RU" dirty="0" smtClean="0">
                <a:latin typeface="Century Gothic" panose="020B0502020202020204" pitchFamily="34" charset="0"/>
              </a:rPr>
              <a:t> вносит изменения в директиву 2001/83/EC2, добавляя в нее статью 3(7), касающуюся особых требований для госпитального производства, в соответствии с которой разрешается использование инновационных клеточных продуктов – </a:t>
            </a:r>
            <a:r>
              <a:rPr lang="ru-RU" dirty="0" err="1" smtClean="0">
                <a:latin typeface="Century Gothic" panose="020B0502020202020204" pitchFamily="34" charset="0"/>
              </a:rPr>
              <a:t>Advanced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Tissue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Medical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Products</a:t>
            </a:r>
            <a:r>
              <a:rPr lang="ru-RU" dirty="0" smtClean="0">
                <a:latin typeface="Century Gothic" panose="020B0502020202020204" pitchFamily="34" charset="0"/>
              </a:rPr>
              <a:t> (ATMP) в определенных условиях без получения разрешения на клиническое применение (маркетинговой авторизации). Особые требования касаются только изготовленных по специальному заказу ATMP для конкретного пациента, используемых в условиях конкретного стационара. Такие продукты могут быть произведены по назначению лечащего врача и должны быть использованы в стране производства. Кроме того, способ использования продукта, произведенного в рамках особых требований для госпитального производства должен быть одобрен национальным регулятором, как метод лечения, а продукт должен соответствовать таким же требованиям качества, </a:t>
            </a:r>
            <a:r>
              <a:rPr lang="ru-RU" dirty="0" err="1" smtClean="0">
                <a:latin typeface="Century Gothic" panose="020B0502020202020204" pitchFamily="34" charset="0"/>
              </a:rPr>
              <a:t>прослеживаемости</a:t>
            </a:r>
            <a:r>
              <a:rPr lang="ru-RU" dirty="0" smtClean="0">
                <a:latin typeface="Century Gothic" panose="020B0502020202020204" pitchFamily="34" charset="0"/>
              </a:rPr>
              <a:t> и уровню </a:t>
            </a:r>
            <a:r>
              <a:rPr lang="ru-RU" dirty="0" err="1" smtClean="0">
                <a:latin typeface="Century Gothic" panose="020B0502020202020204" pitchFamily="34" charset="0"/>
              </a:rPr>
              <a:t>фармаконадзора</a:t>
            </a:r>
            <a:r>
              <a:rPr lang="ru-RU" dirty="0" smtClean="0">
                <a:latin typeface="Century Gothic" panose="020B0502020202020204" pitchFamily="34" charset="0"/>
              </a:rPr>
              <a:t>, что и зарегистрированные продукты. АТМР могут применяться в рамках госпитального производства только в случае отсутствия зарегистрированных лекарственных препаратов для лечения отдельных заболеваний или состояний.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1" y="409694"/>
            <a:ext cx="11394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Медицинская помощь с использованием инновационных клеточных продуктов в США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1" y="2690336"/>
            <a:ext cx="11009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У</a:t>
            </a:r>
            <a:r>
              <a:rPr lang="ru-RU" sz="2400" dirty="0" smtClean="0">
                <a:latin typeface="Century Gothic" panose="020B0502020202020204" pitchFamily="34" charset="0"/>
              </a:rPr>
              <a:t>словная регистрация «прорывных» лекарственных препаратов и клеточных продуктов для лечения социально-значимых и </a:t>
            </a:r>
            <a:r>
              <a:rPr lang="ru-RU" sz="2400" dirty="0" err="1" smtClean="0">
                <a:latin typeface="Century Gothic" panose="020B0502020202020204" pitchFamily="34" charset="0"/>
              </a:rPr>
              <a:t>жизнеугрожающих</a:t>
            </a:r>
            <a:r>
              <a:rPr lang="ru-RU" sz="2400" dirty="0" smtClean="0">
                <a:latin typeface="Century Gothic" panose="020B0502020202020204" pitchFamily="34" charset="0"/>
              </a:rPr>
              <a:t> заболеваний на основании доказательного, но сокращенного объема данных.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1" y="409694"/>
            <a:ext cx="11394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Основные проблемы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3810" y="1355312"/>
            <a:ext cx="11009375" cy="372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Отсутствие классификации клеточных продуктов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Угроза «двойного регулирования» с введением требований ЕАЭК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Отсутствие механизмов ускоренного выведения «прорывных» продуктов на рынок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Неопределенная сфера деятельности биобанков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Отсутствие специалистов, удовлетворяющих требованиям законодательства, на производстве и в клинических исследованиях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0" y="2393942"/>
            <a:ext cx="5511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Благодарю за внимание!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7" y="336668"/>
            <a:ext cx="10458513" cy="6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7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1310700"/>
            <a:ext cx="11164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2000" dirty="0" smtClean="0">
                <a:latin typeface="Century Gothic" panose="020B0502020202020204" pitchFamily="34" charset="0"/>
              </a:rPr>
              <a:t>Инновация - это конечный результат внедрения научного достижения с целью удовлетворения потребностей рынка. Это конечный результат творческой деятельности, который получил воплощение в виде новой или усовершенствованной продукции, реализуемой на рынке, либо нового или усовершенствованного технологического процесса, используемого на практике. </a:t>
            </a:r>
          </a:p>
          <a:p>
            <a:pPr algn="just"/>
            <a:endParaRPr lang="ru-RU" sz="2000" dirty="0">
              <a:latin typeface="Century Gothic" panose="020B0502020202020204" pitchFamily="34" charset="0"/>
            </a:endParaRPr>
          </a:p>
          <a:p>
            <a:pPr algn="just"/>
            <a:r>
              <a:rPr lang="ru-RU" sz="2000" dirty="0" smtClean="0">
                <a:latin typeface="Century Gothic" panose="020B0502020202020204" pitchFamily="34" charset="0"/>
              </a:rPr>
              <a:t>Чаще всего толчком к началу инновационного проекта становятся научные достижения. В этом случае определяют, как может быть использовано полученное достижение, какая потребность рынка может быть удовлетворена. Успешные инновации в медицине появляются благодаря запросу со стороны врачей – т.н. неудовлетворенной медицинской потребности.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40" y="409694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Что такое инновация?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4389" y="6335912"/>
            <a:ext cx="3179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smtClean="0">
                <a:latin typeface="Century Gothic" panose="020B0502020202020204" pitchFamily="34" charset="0"/>
              </a:rPr>
              <a:t>https://scienceforum.ru/2015/article/2015016191</a:t>
            </a:r>
            <a:endParaRPr lang="ru-RU" sz="1000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11364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Проблемы инновационной деятельности в медицине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4037" y="6375545"/>
            <a:ext cx="39212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https://viafuture.ru/katalog-idej/innovatsii-v-zdravoohranenii</a:t>
            </a:r>
            <a:endParaRPr lang="ru-RU" sz="1000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08"/>
            <a:ext cx="8541213" cy="421538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464329" y="1555184"/>
            <a:ext cx="3553499" cy="3539330"/>
          </a:xfrm>
          <a:prstGeom prst="ellipse">
            <a:avLst/>
          </a:prstGeom>
          <a:solidFill>
            <a:srgbClr val="582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Несовершенство </a:t>
            </a:r>
            <a:r>
              <a:rPr lang="ru-RU" sz="2800" dirty="0" smtClean="0">
                <a:latin typeface="Century Gothic" panose="020B0502020202020204" pitchFamily="34" charset="0"/>
              </a:rPr>
              <a:t>правового поля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946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 внедрения инноваций в медицине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646" y="1225689"/>
            <a:ext cx="11020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Повышение качества и эффективности медицинской помощи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Повышение качества и продолжительности жизни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Создание новых профессий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Увеличение числа рабочих мест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Формирование новых рынков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Усиление экономики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Обеспечение национальной безопасности и опережающего развития государства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893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Инновационные направления в медицине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0370" y="1462462"/>
            <a:ext cx="767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entury Gothic" panose="020B0502020202020204" pitchFamily="34" charset="0"/>
              </a:rPr>
              <a:t>Регенеративная медицина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entury Gothic" panose="020B0502020202020204" pitchFamily="34" charset="0"/>
              </a:rPr>
              <a:t>Генетика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entury Gothic" panose="020B0502020202020204" pitchFamily="34" charset="0"/>
              </a:rPr>
              <a:t>Ядерная медицина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Century Gothic" panose="020B0502020202020204" pitchFamily="34" charset="0"/>
              </a:rPr>
              <a:t>Биобанкинг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Century Gothic" panose="020B0502020202020204" pitchFamily="34" charset="0"/>
              </a:rPr>
              <a:t>Биохакинг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Century Gothic" panose="020B0502020202020204" pitchFamily="34" charset="0"/>
              </a:rPr>
              <a:t>Антиэйджинг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entury Gothic" panose="020B0502020202020204" pitchFamily="34" charset="0"/>
              </a:rPr>
              <a:t>Искусственный интеллект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886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Объем рынка регенеративной медицины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12" y="1134793"/>
            <a:ext cx="8917648" cy="560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0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10980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Примеры инновационных медицинских технологий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448" y="1399032"/>
            <a:ext cx="10533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Клеточные продукты для лечения различных заболеваний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Редактирование генома эмбриона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Лучевая терапия и РФП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Персональная биологическая страховка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Адресная доставка лекарственных средств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Системы поддержки принятия врачебных решений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Генетические популяционные исследования биоматериала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409694"/>
            <a:ext cx="4338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Клеточные продукты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2" y="1414563"/>
            <a:ext cx="10674096" cy="492387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079161" y="1201446"/>
            <a:ext cx="5256136" cy="51369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46</a:t>
            </a:r>
            <a:endParaRPr lang="ru-RU" sz="239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468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 Eremin</dc:creator>
  <cp:lastModifiedBy>Ilya Eremin</cp:lastModifiedBy>
  <cp:revision>15</cp:revision>
  <dcterms:created xsi:type="dcterms:W3CDTF">2019-10-07T19:37:18Z</dcterms:created>
  <dcterms:modified xsi:type="dcterms:W3CDTF">2019-10-08T07:06:00Z</dcterms:modified>
</cp:coreProperties>
</file>